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77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7F7D67-0A30-4674-9BE0-4D35A98772CD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A935743-3B63-442D-AA18-3EDA0ED3268C}">
      <dgm:prSet/>
      <dgm:spPr/>
      <dgm:t>
        <a:bodyPr/>
        <a:lstStyle/>
        <a:p>
          <a:r>
            <a:rPr lang="es-ES" dirty="0"/>
            <a:t>¿Es posible analizar glaciares mediante percepción remota?</a:t>
          </a:r>
          <a:endParaRPr lang="en-US" dirty="0"/>
        </a:p>
      </dgm:t>
    </dgm:pt>
    <dgm:pt modelId="{58328EE4-66D3-4479-9A1D-CF826C3124FA}" type="parTrans" cxnId="{2E7210BF-77A7-4C81-B51F-45C7B4473E7B}">
      <dgm:prSet/>
      <dgm:spPr/>
      <dgm:t>
        <a:bodyPr/>
        <a:lstStyle/>
        <a:p>
          <a:endParaRPr lang="en-US"/>
        </a:p>
      </dgm:t>
    </dgm:pt>
    <dgm:pt modelId="{8BE44792-560D-44FE-BA6C-B6C521AA6965}" type="sibTrans" cxnId="{2E7210BF-77A7-4C81-B51F-45C7B4473E7B}">
      <dgm:prSet/>
      <dgm:spPr/>
      <dgm:t>
        <a:bodyPr/>
        <a:lstStyle/>
        <a:p>
          <a:endParaRPr lang="en-US"/>
        </a:p>
      </dgm:t>
    </dgm:pt>
    <dgm:pt modelId="{3493FF3F-F255-4DDD-9B30-F1CBFBE7BD05}">
      <dgm:prSet/>
      <dgm:spPr/>
      <dgm:t>
        <a:bodyPr/>
        <a:lstStyle/>
        <a:p>
          <a:r>
            <a:rPr lang="es-ES"/>
            <a:t>¿Cuánto ha variado el área de un Glaciar con el paso del tiempo?</a:t>
          </a:r>
          <a:endParaRPr lang="en-US"/>
        </a:p>
      </dgm:t>
    </dgm:pt>
    <dgm:pt modelId="{FDEB4408-AE57-4420-8BE9-222D7785B0AF}" type="parTrans" cxnId="{30004C00-BF54-4986-950E-60F9D87B3D9A}">
      <dgm:prSet/>
      <dgm:spPr/>
      <dgm:t>
        <a:bodyPr/>
        <a:lstStyle/>
        <a:p>
          <a:endParaRPr lang="en-US"/>
        </a:p>
      </dgm:t>
    </dgm:pt>
    <dgm:pt modelId="{9C846B06-22BB-40A9-9AFC-4B3E8F015EC3}" type="sibTrans" cxnId="{30004C00-BF54-4986-950E-60F9D87B3D9A}">
      <dgm:prSet/>
      <dgm:spPr/>
      <dgm:t>
        <a:bodyPr/>
        <a:lstStyle/>
        <a:p>
          <a:endParaRPr lang="en-US"/>
        </a:p>
      </dgm:t>
    </dgm:pt>
    <dgm:pt modelId="{F5059E80-9772-4951-B5B0-6AD6A7B66052}">
      <dgm:prSet/>
      <dgm:spPr/>
      <dgm:t>
        <a:bodyPr/>
        <a:lstStyle/>
        <a:p>
          <a:r>
            <a:rPr lang="es-ES"/>
            <a:t>¿Pueden los modelos de clasificación realizar lo mismo?</a:t>
          </a:r>
          <a:endParaRPr lang="en-US"/>
        </a:p>
      </dgm:t>
    </dgm:pt>
    <dgm:pt modelId="{711A0A10-4BEC-453F-9744-EAFABE0DAD76}" type="parTrans" cxnId="{DC12976C-1B1B-47ED-862C-C9E6A8977E3B}">
      <dgm:prSet/>
      <dgm:spPr/>
      <dgm:t>
        <a:bodyPr/>
        <a:lstStyle/>
        <a:p>
          <a:endParaRPr lang="en-US"/>
        </a:p>
      </dgm:t>
    </dgm:pt>
    <dgm:pt modelId="{4756187A-0FDA-4D3C-A9DE-BBCCBE5D5612}" type="sibTrans" cxnId="{DC12976C-1B1B-47ED-862C-C9E6A8977E3B}">
      <dgm:prSet/>
      <dgm:spPr/>
      <dgm:t>
        <a:bodyPr/>
        <a:lstStyle/>
        <a:p>
          <a:endParaRPr lang="en-US"/>
        </a:p>
      </dgm:t>
    </dgm:pt>
    <dgm:pt modelId="{ED24946B-401D-4053-86F1-5C063D1D6622}" type="pres">
      <dgm:prSet presAssocID="{6A7F7D67-0A30-4674-9BE0-4D35A98772CD}" presName="root" presStyleCnt="0">
        <dgm:presLayoutVars>
          <dgm:dir/>
          <dgm:resizeHandles val="exact"/>
        </dgm:presLayoutVars>
      </dgm:prSet>
      <dgm:spPr/>
    </dgm:pt>
    <dgm:pt modelId="{4191004F-8E71-45A7-9CFD-1161B73DEC2D}" type="pres">
      <dgm:prSet presAssocID="{CA935743-3B63-442D-AA18-3EDA0ED3268C}" presName="compNode" presStyleCnt="0"/>
      <dgm:spPr/>
    </dgm:pt>
    <dgm:pt modelId="{AA19B834-7EBC-4A8D-A5F2-8AC04C97FB1E}" type="pres">
      <dgm:prSet presAssocID="{CA935743-3B63-442D-AA18-3EDA0ED3268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w Temperature"/>
        </a:ext>
      </dgm:extLst>
    </dgm:pt>
    <dgm:pt modelId="{F4246B20-2A02-44FF-9834-F7F02F6DB92E}" type="pres">
      <dgm:prSet presAssocID="{CA935743-3B63-442D-AA18-3EDA0ED3268C}" presName="spaceRect" presStyleCnt="0"/>
      <dgm:spPr/>
    </dgm:pt>
    <dgm:pt modelId="{53866966-B948-4FAF-B631-206D6CE0AE7E}" type="pres">
      <dgm:prSet presAssocID="{CA935743-3B63-442D-AA18-3EDA0ED3268C}" presName="textRect" presStyleLbl="revTx" presStyleIdx="0" presStyleCnt="3">
        <dgm:presLayoutVars>
          <dgm:chMax val="1"/>
          <dgm:chPref val="1"/>
        </dgm:presLayoutVars>
      </dgm:prSet>
      <dgm:spPr/>
    </dgm:pt>
    <dgm:pt modelId="{0F49B228-0B04-4C9C-BF4A-E9870C79D752}" type="pres">
      <dgm:prSet presAssocID="{8BE44792-560D-44FE-BA6C-B6C521AA6965}" presName="sibTrans" presStyleCnt="0"/>
      <dgm:spPr/>
    </dgm:pt>
    <dgm:pt modelId="{80EB7535-199C-4E2E-8028-D124F18E381F}" type="pres">
      <dgm:prSet presAssocID="{3493FF3F-F255-4DDD-9B30-F1CBFBE7BD05}" presName="compNode" presStyleCnt="0"/>
      <dgm:spPr/>
    </dgm:pt>
    <dgm:pt modelId="{DCED3A12-7B98-4914-A794-F1CB34EB8395}" type="pres">
      <dgm:prSet presAssocID="{3493FF3F-F255-4DDD-9B30-F1CBFBE7BD0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nyon scene"/>
        </a:ext>
      </dgm:extLst>
    </dgm:pt>
    <dgm:pt modelId="{943A9CCB-79DB-44F0-BEFE-B9E1B59DF21B}" type="pres">
      <dgm:prSet presAssocID="{3493FF3F-F255-4DDD-9B30-F1CBFBE7BD05}" presName="spaceRect" presStyleCnt="0"/>
      <dgm:spPr/>
    </dgm:pt>
    <dgm:pt modelId="{8F18F404-A386-4E7E-9E36-086F6F3E91AA}" type="pres">
      <dgm:prSet presAssocID="{3493FF3F-F255-4DDD-9B30-F1CBFBE7BD05}" presName="textRect" presStyleLbl="revTx" presStyleIdx="1" presStyleCnt="3">
        <dgm:presLayoutVars>
          <dgm:chMax val="1"/>
          <dgm:chPref val="1"/>
        </dgm:presLayoutVars>
      </dgm:prSet>
      <dgm:spPr/>
    </dgm:pt>
    <dgm:pt modelId="{F62535F0-E5CB-4E0F-8D44-F2DB3EE75E6C}" type="pres">
      <dgm:prSet presAssocID="{9C846B06-22BB-40A9-9AFC-4B3E8F015EC3}" presName="sibTrans" presStyleCnt="0"/>
      <dgm:spPr/>
    </dgm:pt>
    <dgm:pt modelId="{3C781DCD-EF8B-4D71-995C-31336B9A1305}" type="pres">
      <dgm:prSet presAssocID="{F5059E80-9772-4951-B5B0-6AD6A7B66052}" presName="compNode" presStyleCnt="0"/>
      <dgm:spPr/>
    </dgm:pt>
    <dgm:pt modelId="{BF90ED1C-EC35-4216-9F06-E1E53C5ED2A3}" type="pres">
      <dgm:prSet presAssocID="{F5059E80-9772-4951-B5B0-6AD6A7B6605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ro"/>
        </a:ext>
      </dgm:extLst>
    </dgm:pt>
    <dgm:pt modelId="{CFC4E748-8B7E-43FF-A806-BE34AED933FF}" type="pres">
      <dgm:prSet presAssocID="{F5059E80-9772-4951-B5B0-6AD6A7B66052}" presName="spaceRect" presStyleCnt="0"/>
      <dgm:spPr/>
    </dgm:pt>
    <dgm:pt modelId="{32AA543A-0914-4089-B7E3-BC3DF8D269A5}" type="pres">
      <dgm:prSet presAssocID="{F5059E80-9772-4951-B5B0-6AD6A7B6605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30004C00-BF54-4986-950E-60F9D87B3D9A}" srcId="{6A7F7D67-0A30-4674-9BE0-4D35A98772CD}" destId="{3493FF3F-F255-4DDD-9B30-F1CBFBE7BD05}" srcOrd="1" destOrd="0" parTransId="{FDEB4408-AE57-4420-8BE9-222D7785B0AF}" sibTransId="{9C846B06-22BB-40A9-9AFC-4B3E8F015EC3}"/>
    <dgm:cxn modelId="{01CBDC0A-7C49-4B4E-A64A-31C8AE6BD68F}" type="presOf" srcId="{F5059E80-9772-4951-B5B0-6AD6A7B66052}" destId="{32AA543A-0914-4089-B7E3-BC3DF8D269A5}" srcOrd="0" destOrd="0" presId="urn:microsoft.com/office/officeart/2018/2/layout/IconLabelList"/>
    <dgm:cxn modelId="{DC12976C-1B1B-47ED-862C-C9E6A8977E3B}" srcId="{6A7F7D67-0A30-4674-9BE0-4D35A98772CD}" destId="{F5059E80-9772-4951-B5B0-6AD6A7B66052}" srcOrd="2" destOrd="0" parTransId="{711A0A10-4BEC-453F-9744-EAFABE0DAD76}" sibTransId="{4756187A-0FDA-4D3C-A9DE-BBCCBE5D5612}"/>
    <dgm:cxn modelId="{FFD9D94F-EAAA-4617-B700-B2E309708B82}" type="presOf" srcId="{3493FF3F-F255-4DDD-9B30-F1CBFBE7BD05}" destId="{8F18F404-A386-4E7E-9E36-086F6F3E91AA}" srcOrd="0" destOrd="0" presId="urn:microsoft.com/office/officeart/2018/2/layout/IconLabelList"/>
    <dgm:cxn modelId="{55570394-89B9-4B72-B23C-B24014B39E1F}" type="presOf" srcId="{6A7F7D67-0A30-4674-9BE0-4D35A98772CD}" destId="{ED24946B-401D-4053-86F1-5C063D1D6622}" srcOrd="0" destOrd="0" presId="urn:microsoft.com/office/officeart/2018/2/layout/IconLabelList"/>
    <dgm:cxn modelId="{866563BE-106B-4E61-8070-BC1484E97089}" type="presOf" srcId="{CA935743-3B63-442D-AA18-3EDA0ED3268C}" destId="{53866966-B948-4FAF-B631-206D6CE0AE7E}" srcOrd="0" destOrd="0" presId="urn:microsoft.com/office/officeart/2018/2/layout/IconLabelList"/>
    <dgm:cxn modelId="{2E7210BF-77A7-4C81-B51F-45C7B4473E7B}" srcId="{6A7F7D67-0A30-4674-9BE0-4D35A98772CD}" destId="{CA935743-3B63-442D-AA18-3EDA0ED3268C}" srcOrd="0" destOrd="0" parTransId="{58328EE4-66D3-4479-9A1D-CF826C3124FA}" sibTransId="{8BE44792-560D-44FE-BA6C-B6C521AA6965}"/>
    <dgm:cxn modelId="{29222762-5296-4791-8D8E-78BAD0798EE6}" type="presParOf" srcId="{ED24946B-401D-4053-86F1-5C063D1D6622}" destId="{4191004F-8E71-45A7-9CFD-1161B73DEC2D}" srcOrd="0" destOrd="0" presId="urn:microsoft.com/office/officeart/2018/2/layout/IconLabelList"/>
    <dgm:cxn modelId="{32F27A9E-CA56-4ED1-A43B-5C3E093D9543}" type="presParOf" srcId="{4191004F-8E71-45A7-9CFD-1161B73DEC2D}" destId="{AA19B834-7EBC-4A8D-A5F2-8AC04C97FB1E}" srcOrd="0" destOrd="0" presId="urn:microsoft.com/office/officeart/2018/2/layout/IconLabelList"/>
    <dgm:cxn modelId="{6005F448-E7B5-4A49-B32F-5DB0FCA3133C}" type="presParOf" srcId="{4191004F-8E71-45A7-9CFD-1161B73DEC2D}" destId="{F4246B20-2A02-44FF-9834-F7F02F6DB92E}" srcOrd="1" destOrd="0" presId="urn:microsoft.com/office/officeart/2018/2/layout/IconLabelList"/>
    <dgm:cxn modelId="{A6AF134D-8370-4620-8D50-0BD78455CF1D}" type="presParOf" srcId="{4191004F-8E71-45A7-9CFD-1161B73DEC2D}" destId="{53866966-B948-4FAF-B631-206D6CE0AE7E}" srcOrd="2" destOrd="0" presId="urn:microsoft.com/office/officeart/2018/2/layout/IconLabelList"/>
    <dgm:cxn modelId="{88EDCCA1-D33C-4089-A7E3-8903435DA1F4}" type="presParOf" srcId="{ED24946B-401D-4053-86F1-5C063D1D6622}" destId="{0F49B228-0B04-4C9C-BF4A-E9870C79D752}" srcOrd="1" destOrd="0" presId="urn:microsoft.com/office/officeart/2018/2/layout/IconLabelList"/>
    <dgm:cxn modelId="{237A5E35-7420-43C2-8B89-E134E679C3F5}" type="presParOf" srcId="{ED24946B-401D-4053-86F1-5C063D1D6622}" destId="{80EB7535-199C-4E2E-8028-D124F18E381F}" srcOrd="2" destOrd="0" presId="urn:microsoft.com/office/officeart/2018/2/layout/IconLabelList"/>
    <dgm:cxn modelId="{E49D2CB4-B00A-499A-A7DE-2FC7E1928AB4}" type="presParOf" srcId="{80EB7535-199C-4E2E-8028-D124F18E381F}" destId="{DCED3A12-7B98-4914-A794-F1CB34EB8395}" srcOrd="0" destOrd="0" presId="urn:microsoft.com/office/officeart/2018/2/layout/IconLabelList"/>
    <dgm:cxn modelId="{533AD612-B7DB-4BF1-8715-527C7C8CE1B0}" type="presParOf" srcId="{80EB7535-199C-4E2E-8028-D124F18E381F}" destId="{943A9CCB-79DB-44F0-BEFE-B9E1B59DF21B}" srcOrd="1" destOrd="0" presId="urn:microsoft.com/office/officeart/2018/2/layout/IconLabelList"/>
    <dgm:cxn modelId="{DF574DB5-0405-43CB-BBE4-30D165D457A0}" type="presParOf" srcId="{80EB7535-199C-4E2E-8028-D124F18E381F}" destId="{8F18F404-A386-4E7E-9E36-086F6F3E91AA}" srcOrd="2" destOrd="0" presId="urn:microsoft.com/office/officeart/2018/2/layout/IconLabelList"/>
    <dgm:cxn modelId="{A7872953-F197-411F-9D42-796FD587765C}" type="presParOf" srcId="{ED24946B-401D-4053-86F1-5C063D1D6622}" destId="{F62535F0-E5CB-4E0F-8D44-F2DB3EE75E6C}" srcOrd="3" destOrd="0" presId="urn:microsoft.com/office/officeart/2018/2/layout/IconLabelList"/>
    <dgm:cxn modelId="{62185BFE-8FFF-42C9-8397-CF69044AB1D3}" type="presParOf" srcId="{ED24946B-401D-4053-86F1-5C063D1D6622}" destId="{3C781DCD-EF8B-4D71-995C-31336B9A1305}" srcOrd="4" destOrd="0" presId="urn:microsoft.com/office/officeart/2018/2/layout/IconLabelList"/>
    <dgm:cxn modelId="{E751AB39-6EDC-4152-8E0E-68C1BFB063C4}" type="presParOf" srcId="{3C781DCD-EF8B-4D71-995C-31336B9A1305}" destId="{BF90ED1C-EC35-4216-9F06-E1E53C5ED2A3}" srcOrd="0" destOrd="0" presId="urn:microsoft.com/office/officeart/2018/2/layout/IconLabelList"/>
    <dgm:cxn modelId="{75CA0CEF-43AD-413C-8F18-DF710FC9088B}" type="presParOf" srcId="{3C781DCD-EF8B-4D71-995C-31336B9A1305}" destId="{CFC4E748-8B7E-43FF-A806-BE34AED933FF}" srcOrd="1" destOrd="0" presId="urn:microsoft.com/office/officeart/2018/2/layout/IconLabelList"/>
    <dgm:cxn modelId="{74948C2C-951A-4A05-BAF0-7113CCBCB2B7}" type="presParOf" srcId="{3C781DCD-EF8B-4D71-995C-31336B9A1305}" destId="{32AA543A-0914-4089-B7E3-BC3DF8D269A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19B834-7EBC-4A8D-A5F2-8AC04C97FB1E}">
      <dsp:nvSpPr>
        <dsp:cNvPr id="0" name=""/>
        <dsp:cNvSpPr/>
      </dsp:nvSpPr>
      <dsp:spPr>
        <a:xfrm>
          <a:off x="962462" y="858172"/>
          <a:ext cx="1455615" cy="145561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866966-B948-4FAF-B631-206D6CE0AE7E}">
      <dsp:nvSpPr>
        <dsp:cNvPr id="0" name=""/>
        <dsp:cNvSpPr/>
      </dsp:nvSpPr>
      <dsp:spPr>
        <a:xfrm>
          <a:off x="72919" y="2697882"/>
          <a:ext cx="323470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¿Es posible analizar glaciares mediante percepción remota?</a:t>
          </a:r>
          <a:endParaRPr lang="en-US" sz="1700" kern="1200" dirty="0"/>
        </a:p>
      </dsp:txBody>
      <dsp:txXfrm>
        <a:off x="72919" y="2697882"/>
        <a:ext cx="3234701" cy="720000"/>
      </dsp:txXfrm>
    </dsp:sp>
    <dsp:sp modelId="{DCED3A12-7B98-4914-A794-F1CB34EB8395}">
      <dsp:nvSpPr>
        <dsp:cNvPr id="0" name=""/>
        <dsp:cNvSpPr/>
      </dsp:nvSpPr>
      <dsp:spPr>
        <a:xfrm>
          <a:off x="4763237" y="858172"/>
          <a:ext cx="1455615" cy="145561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8F404-A386-4E7E-9E36-086F6F3E91AA}">
      <dsp:nvSpPr>
        <dsp:cNvPr id="0" name=""/>
        <dsp:cNvSpPr/>
      </dsp:nvSpPr>
      <dsp:spPr>
        <a:xfrm>
          <a:off x="3873694" y="2697882"/>
          <a:ext cx="323470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/>
            <a:t>¿Cuánto ha variado el área de un Glaciar con el paso del tiempo?</a:t>
          </a:r>
          <a:endParaRPr lang="en-US" sz="1700" kern="1200"/>
        </a:p>
      </dsp:txBody>
      <dsp:txXfrm>
        <a:off x="3873694" y="2697882"/>
        <a:ext cx="3234701" cy="720000"/>
      </dsp:txXfrm>
    </dsp:sp>
    <dsp:sp modelId="{BF90ED1C-EC35-4216-9F06-E1E53C5ED2A3}">
      <dsp:nvSpPr>
        <dsp:cNvPr id="0" name=""/>
        <dsp:cNvSpPr/>
      </dsp:nvSpPr>
      <dsp:spPr>
        <a:xfrm>
          <a:off x="8564011" y="858172"/>
          <a:ext cx="1455615" cy="145561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AA543A-0914-4089-B7E3-BC3DF8D269A5}">
      <dsp:nvSpPr>
        <dsp:cNvPr id="0" name=""/>
        <dsp:cNvSpPr/>
      </dsp:nvSpPr>
      <dsp:spPr>
        <a:xfrm>
          <a:off x="7674468" y="2697882"/>
          <a:ext cx="323470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/>
            <a:t>¿Pueden los modelos de clasificación realizar lo mismo?</a:t>
          </a:r>
          <a:endParaRPr lang="en-US" sz="1700" kern="1200"/>
        </a:p>
      </dsp:txBody>
      <dsp:txXfrm>
        <a:off x="7674468" y="2697882"/>
        <a:ext cx="3234701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gif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18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087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918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456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276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273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616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711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196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413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801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1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7/8/2024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156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9" name="Top Left">
            <a:extLst>
              <a:ext uri="{FF2B5EF4-FFF2-40B4-BE49-F238E27FC236}">
                <a16:creationId xmlns:a16="http://schemas.microsoft.com/office/drawing/2014/main" id="{9C6A6A21-4C17-4D70-902F-429763934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680322C-01BD-4DDE-8667-A1C82E341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0CD4D67-14DF-4C2D-B42C-0532C55AC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A40E032-134E-4905-9B38-5C5D53B86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5DAE0B8-3872-45CE-8EF9-412CDEC3C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3FDCF74-E06B-4837-A10F-033EE637D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4BADACF-06C7-4B5D-A714-089786B51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2BFF042-59B9-4F74-8514-96C43FB8B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70FECA2-981E-4045-81E5-F5F6C72DE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D349631-E03D-E334-4420-1494ADD5F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8182" y="559813"/>
            <a:ext cx="5605358" cy="16645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Desglaciaci</a:t>
            </a:r>
            <a:r>
              <a:rPr lang="en-US" sz="28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ó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n</a:t>
            </a:r>
            <a:r>
              <a:rPr lang="en-US" sz="28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y 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Tecnolog</a:t>
            </a:r>
            <a:r>
              <a:rPr lang="en-US" sz="28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í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a</a:t>
            </a:r>
            <a:r>
              <a:rPr lang="en-US" sz="28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Satelital</a:t>
            </a:r>
            <a:r>
              <a:rPr lang="en-US" sz="28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: Un 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Enfoque</a:t>
            </a:r>
            <a:r>
              <a:rPr lang="en-US" sz="28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de 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Percepci</a:t>
            </a:r>
            <a:r>
              <a:rPr lang="en-US" sz="28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ó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n</a:t>
            </a:r>
            <a:r>
              <a:rPr lang="en-US" sz="28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Remota</a:t>
            </a:r>
            <a:r>
              <a:rPr lang="en-US" sz="28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para 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el</a:t>
            </a:r>
            <a:r>
              <a:rPr lang="en-US" sz="28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Análisis</a:t>
            </a:r>
            <a:r>
              <a:rPr lang="en-US" sz="28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de 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Áreas</a:t>
            </a:r>
            <a:r>
              <a:rPr lang="en-US" sz="28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8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Glaciares</a:t>
            </a:r>
            <a:endParaRPr lang="en-US" sz="28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C4435E6-4ACB-34ED-1701-2594C9B13C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5755" y="2384474"/>
            <a:ext cx="5604997" cy="372861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venir Next LT Pro" panose="020B0504020202020204" pitchFamily="34" charset="0"/>
              <a:buChar char="+"/>
            </a:pPr>
            <a:r>
              <a:rPr lang="en-US" sz="1800" dirty="0" err="1"/>
              <a:t>Integrantes</a:t>
            </a:r>
            <a:r>
              <a:rPr lang="en-US" sz="1800" dirty="0"/>
              <a:t>: </a:t>
            </a:r>
          </a:p>
          <a:p>
            <a:pPr marL="342900" indent="-228600" algn="l">
              <a:buFont typeface="Avenir Next LT Pro" panose="020B0504020202020204" pitchFamily="34" charset="0"/>
              <a:buChar char="+"/>
            </a:pPr>
            <a:r>
              <a:rPr lang="en-US" sz="1800" dirty="0"/>
              <a:t>Benjamín Santander</a:t>
            </a:r>
          </a:p>
          <a:p>
            <a:pPr marL="342900" indent="-228600" algn="l">
              <a:buFont typeface="Avenir Next LT Pro" panose="020B0504020202020204" pitchFamily="34" charset="0"/>
              <a:buChar char="+"/>
            </a:pPr>
            <a:r>
              <a:rPr lang="en-US" sz="1800" dirty="0"/>
              <a:t>Nicolás San Martín </a:t>
            </a:r>
          </a:p>
          <a:p>
            <a:pPr indent="-228600" algn="l">
              <a:buFont typeface="Avenir Next LT Pro" panose="020B0504020202020204" pitchFamily="34" charset="0"/>
              <a:buChar char="+"/>
            </a:pPr>
            <a:r>
              <a:rPr lang="en-US" sz="1800" dirty="0"/>
              <a:t>Sigla</a:t>
            </a:r>
            <a:r>
              <a:rPr lang="en-US" sz="1800"/>
              <a:t>: IMT2118-1</a:t>
            </a:r>
            <a:endParaRPr lang="en-US" sz="1800" dirty="0"/>
          </a:p>
          <a:p>
            <a:pPr indent="-228600" algn="l">
              <a:buFont typeface="Avenir Next LT Pro" panose="020B0504020202020204" pitchFamily="34" charset="0"/>
              <a:buChar char="+"/>
            </a:pPr>
            <a:r>
              <a:rPr lang="en-US" sz="1800" dirty="0" err="1"/>
              <a:t>Profesora</a:t>
            </a:r>
            <a:r>
              <a:rPr lang="en-US" sz="1800" dirty="0"/>
              <a:t>: Paula Aguirre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756955-4C9F-4F79-5243-F2F2BA4FF3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58" r="30689" b="-1"/>
          <a:stretch/>
        </p:blipFill>
        <p:spPr>
          <a:xfrm>
            <a:off x="7188594" y="10"/>
            <a:ext cx="5003406" cy="6857990"/>
          </a:xfrm>
          <a:prstGeom prst="rect">
            <a:avLst/>
          </a:prstGeom>
        </p:spPr>
      </p:pic>
      <p:grpSp>
        <p:nvGrpSpPr>
          <p:cNvPr id="49" name="Bottom Right">
            <a:extLst>
              <a:ext uri="{FF2B5EF4-FFF2-40B4-BE49-F238E27FC236}">
                <a16:creationId xmlns:a16="http://schemas.microsoft.com/office/drawing/2014/main" id="{741948F9-C525-410D-9F0C-63EA1E0F39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0" name="Graphic 157">
              <a:extLst>
                <a:ext uri="{FF2B5EF4-FFF2-40B4-BE49-F238E27FC236}">
                  <a16:creationId xmlns:a16="http://schemas.microsoft.com/office/drawing/2014/main" id="{59C11362-4204-47B3-85DC-7A22A1E303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FD42FE5-B58A-4613-8A3B-D0120D21B6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5A861743-3DF1-47A2-8CFF-99A470A9DC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F3A9B8B-EB41-4F45-8831-A7B5D41E05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D659F99D-ACED-471C-8BAC-73C596DDA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C603F71-A3F3-49F0-A292-573F37EB67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FB6F9021-2B6B-4252-AC9D-30C1A2C98D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7875012E-B86B-411F-B93B-A69ED6D20B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FB9C5D7-2BF3-4748-9582-FF22361FA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1732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DBBD7C-A90C-977B-935E-39686BE76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Un </a:t>
            </a:r>
            <a:r>
              <a:rPr lang="es-CL" dirty="0" err="1"/>
              <a:t>smileCart</a:t>
            </a:r>
            <a:r>
              <a:rPr lang="es-CL" dirty="0"/>
              <a:t> </a:t>
            </a:r>
            <a:r>
              <a:rPr lang="es-CL" dirty="0" err="1"/>
              <a:t>Classifier</a:t>
            </a:r>
            <a:r>
              <a:rPr lang="es-CL" dirty="0"/>
              <a:t> de GEE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2B4ECE-491E-7DD2-67DE-6868CB6D7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CL" dirty="0"/>
              <a:t>A este modelo se le aplico el entrenamiento mediante vectorización de la misma imagen que el RDF, y se clasifico el pixel como glaciar si el ND </a:t>
            </a:r>
            <a:r>
              <a:rPr lang="es-CL" dirty="0" err="1"/>
              <a:t>Panchromatic</a:t>
            </a:r>
            <a:r>
              <a:rPr lang="es-CL" dirty="0"/>
              <a:t>-SWIR 1 era mayor o igual a 0.4.</a:t>
            </a:r>
          </a:p>
          <a:p>
            <a:pPr algn="just"/>
            <a:r>
              <a:rPr lang="es-CL" dirty="0"/>
              <a:t>Al modelo se le entregan las bandas B1-B11, NDSI y NDPanchromatic-SWIR1</a:t>
            </a:r>
          </a:p>
        </p:txBody>
      </p:sp>
    </p:spTree>
    <p:extLst>
      <p:ext uri="{BB962C8B-B14F-4D97-AF65-F5344CB8AC3E}">
        <p14:creationId xmlns:p14="http://schemas.microsoft.com/office/powerpoint/2010/main" val="498012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C23B1F-22E7-B9FA-9F5B-1ECF376C9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Resultados </a:t>
            </a:r>
            <a:r>
              <a:rPr lang="es-CL" dirty="0" err="1"/>
              <a:t>smileCart</a:t>
            </a:r>
            <a:r>
              <a:rPr lang="es-CL" dirty="0"/>
              <a:t> de GEE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0242CA4-C7F0-1DF1-72E1-16D272C95D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219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0E7B69-7B2E-2E86-0C34-00EDFF07D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Resultados </a:t>
            </a:r>
            <a:r>
              <a:rPr lang="es-CL" dirty="0" err="1"/>
              <a:t>smileCart</a:t>
            </a:r>
            <a:r>
              <a:rPr lang="es-CL" dirty="0"/>
              <a:t> de GEE</a:t>
            </a:r>
          </a:p>
        </p:txBody>
      </p:sp>
      <p:pic>
        <p:nvPicPr>
          <p:cNvPr id="5" name="Imagen 4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3C31EA41-A8EE-FA7A-B7CC-943D9114B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13" y="1690688"/>
            <a:ext cx="10893973" cy="453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650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Top left">
            <a:extLst>
              <a:ext uri="{FF2B5EF4-FFF2-40B4-BE49-F238E27FC236}">
                <a16:creationId xmlns:a16="http://schemas.microsoft.com/office/drawing/2014/main" id="{34B438D8-EF7C-445C-8B7F-953BEB1BC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FE087E2-E4B7-42FA-A441-7EDEE41B0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61B2EF2-665F-429A-9CFB-08C14FAC99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B0B1C71-6C49-4F64-8859-9CC59D7D9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6BBF9FA-27D4-45DF-8D9C-623EA4106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F2F0D01-71CB-4693-A192-5BA045A5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740E1FB-ACD1-41FC-9828-9B5D2CAA7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2BABC85-DC43-42B8-8AAA-9198D7A62D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48F9955-240E-4180-81B8-5909B1A91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BEB5E46-A7D8-5E5E-4FE6-6C3192865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3988369" cy="2236864"/>
          </a:xfrm>
        </p:spPr>
        <p:txBody>
          <a:bodyPr>
            <a:normAutofit/>
          </a:bodyPr>
          <a:lstStyle/>
          <a:p>
            <a:r>
              <a:rPr lang="es-CL" dirty="0"/>
              <a:t>Resultados del Área.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46D8E2-A5F3-C583-87DA-B51370DA0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6" y="2955401"/>
            <a:ext cx="3988112" cy="3157686"/>
          </a:xfrm>
        </p:spPr>
        <p:txBody>
          <a:bodyPr>
            <a:normAutofit/>
          </a:bodyPr>
          <a:lstStyle/>
          <a:p>
            <a:pPr algn="just"/>
            <a:r>
              <a:rPr lang="es-CL" sz="1800" dirty="0"/>
              <a:t>El cálculo del área se realizó con 3 distintas normalizaciones y a su vez se usaron los modelos de clasificación para analizar su rendimiento en el cálculo del área.</a:t>
            </a:r>
          </a:p>
        </p:txBody>
      </p:sp>
      <p:pic>
        <p:nvPicPr>
          <p:cNvPr id="5" name="Imagen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A0A8171A-095B-4CB2-DF67-A9B5B6E726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903" y="767705"/>
            <a:ext cx="6387190" cy="5317335"/>
          </a:xfrm>
          <a:prstGeom prst="rect">
            <a:avLst/>
          </a:prstGeom>
        </p:spPr>
      </p:pic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284021E3-6F46-410C-BF43-B2DED7365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48AF179-3265-4A10-A62C-92B7E186C3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26" name="Graphic 157">
              <a:extLst>
                <a:ext uri="{FF2B5EF4-FFF2-40B4-BE49-F238E27FC236}">
                  <a16:creationId xmlns:a16="http://schemas.microsoft.com/office/drawing/2014/main" id="{30DF5C12-B34D-4E70-8FD0-D98069994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589785B-0300-4D1C-BEFB-DCA5AA045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7F41DF3E-3189-428F-B4FE-AACA351306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C51D846-61EF-4EB5-BE03-65A572A2EA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5417C86-AA6B-4AD4-BD75-694E8E073E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51D5067E-85F6-4202-AFB5-41F9C9EA74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A9598395-257E-4B18-949B-50F109866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39DDA522-37EB-48B3-9B62-748F75D36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9D8F012-98AD-4320-BA44-DE1CE4E4D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7403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Top Left">
            <a:extLst>
              <a:ext uri="{FF2B5EF4-FFF2-40B4-BE49-F238E27FC236}">
                <a16:creationId xmlns:a16="http://schemas.microsoft.com/office/drawing/2014/main" id="{FADD1535-ED83-48B3-8EB1-671A080F0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70C64DB-421C-4FFD-8EB1-A7D1A5DC1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04BFFB-0C30-49E1-B4F0-243531219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68C7354-F4EF-4BC5-BF44-01614E0B9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45981B8-FB15-43E7-B1CE-AE4A5E9B1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5F05D22-2B12-4452-A804-346878D55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B26EE6B-DF99-4B8A-8859-82A92A598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E8FB053-1663-44BA-8128-0C19BD762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5E5E4F4-4EE0-49E3-98E5-F1E2BB91A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6E70DD3-E636-B7CA-906C-56C7F9F34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4390807" cy="16645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CL" sz="3700"/>
              <a:t>Observación mediante filtración manual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3856E2-CC06-1A18-913E-5541B185F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6" y="2384474"/>
            <a:ext cx="4390524" cy="3728613"/>
          </a:xfrm>
        </p:spPr>
        <p:txBody>
          <a:bodyPr>
            <a:normAutofit/>
          </a:bodyPr>
          <a:lstStyle/>
          <a:p>
            <a:pPr algn="just"/>
            <a:r>
              <a:rPr lang="es-CL" sz="1800" dirty="0"/>
              <a:t>A través de una clasificación manual para la banda Panchromatic-SWIR1, se pudo obtener esta imagen que muestra el retroceso del clúster de glaciares que seleccionamos</a:t>
            </a:r>
          </a:p>
        </p:txBody>
      </p:sp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6C362BD8-E413-D333-4BCE-D4343400CE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0" r="4382"/>
          <a:stretch/>
        </p:blipFill>
        <p:spPr>
          <a:xfrm>
            <a:off x="5996628" y="10"/>
            <a:ext cx="6195372" cy="6857990"/>
          </a:xfrm>
          <a:prstGeom prst="rect">
            <a:avLst/>
          </a:prstGeom>
        </p:spPr>
      </p:pic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01081332-6CA1-49C2-A979-7709509AD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826B0664-73BC-4FCB-A447-57F7F6764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3242A3E-DBD8-44D5-930F-DA776CA069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F331C242-2FF0-40D4-BF95-4A27680F26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500FE3B-EB2C-4A5D-ABA7-35137B2BA5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E1EA3BF-3A9F-4CD0-9640-6FF67F4430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17F4411F-5B81-451C-A006-8754E1618A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4E4D64BD-20E2-44CF-AEB4-A87A43376B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0B309630-6603-4319-BAB8-93102ABEB3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540FCD4-859A-4602-9CBC-C697E3877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3006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Top left">
            <a:extLst>
              <a:ext uri="{FF2B5EF4-FFF2-40B4-BE49-F238E27FC236}">
                <a16:creationId xmlns:a16="http://schemas.microsoft.com/office/drawing/2014/main" id="{A345EEC5-ECAA-408B-B9D7-1C0E1102C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09B09D8-FF9D-4CE5-853B-3BA46FD5C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DC978A2-F53F-4B72-9BAC-5F78F00B6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F73D09D-1DE1-441E-88F5-CD2CBAB88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DE61DBF-5FB0-4603-BE95-C566DD48B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8C89DF5-F013-4C54-B9AD-2E158706C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ED89947-A3CF-4B11-8DE7-5D07A57CB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20">
              <a:extLst>
                <a:ext uri="{FF2B5EF4-FFF2-40B4-BE49-F238E27FC236}">
                  <a16:creationId xmlns:a16="http://schemas.microsoft.com/office/drawing/2014/main" id="{D3E24021-DB80-451B-96A6-0D21AC0C8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BDA2B48-4CD9-45C3-8F12-2125533678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2C239E4-C420-ED49-4332-702D94982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10246090" cy="1471193"/>
          </a:xfrm>
        </p:spPr>
        <p:txBody>
          <a:bodyPr>
            <a:normAutofit/>
          </a:bodyPr>
          <a:lstStyle/>
          <a:p>
            <a:r>
              <a:rPr lang="es-CL"/>
              <a:t>Conclusiones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48DC1D-937D-20FB-5501-DF4C21488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6" y="2384474"/>
            <a:ext cx="4810872" cy="372861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CL" sz="1300" dirty="0"/>
              <a:t>Podemos resumir en 5 puntos nuestras conclusiones:</a:t>
            </a:r>
          </a:p>
          <a:p>
            <a:pPr lvl="1">
              <a:lnSpc>
                <a:spcPct val="100000"/>
              </a:lnSpc>
            </a:pPr>
            <a:r>
              <a:rPr lang="es-CL" sz="1300" dirty="0"/>
              <a:t>Los modelos tienden a sobreestimar el área, pues no son muy buenos para clasificar con nubes y con muchas sombras, posiblemente por la poca cantidad de datos de entrenamiento.</a:t>
            </a:r>
          </a:p>
          <a:p>
            <a:pPr lvl="1">
              <a:lnSpc>
                <a:spcPct val="100000"/>
              </a:lnSpc>
            </a:pPr>
            <a:r>
              <a:rPr lang="es-CL" sz="1300" dirty="0"/>
              <a:t>El cálculo del área si bien es una buena aproximación, se ve afectado por las capas de nieve.</a:t>
            </a:r>
          </a:p>
          <a:p>
            <a:pPr lvl="1">
              <a:lnSpc>
                <a:spcPct val="100000"/>
              </a:lnSpc>
            </a:pPr>
            <a:r>
              <a:rPr lang="es-CL" sz="1300" dirty="0"/>
              <a:t>Una mayor cantidad de datos vectoriales de glaciares para distintos años, permitirían obtener una mejor calidad de datos para el entrenamiento.</a:t>
            </a:r>
          </a:p>
          <a:p>
            <a:pPr lvl="1">
              <a:lnSpc>
                <a:spcPct val="100000"/>
              </a:lnSpc>
            </a:pPr>
            <a:r>
              <a:rPr lang="es-CL" sz="1300" dirty="0"/>
              <a:t>Un filtrado de imágenes manuales permitiría una obtención de resultados más precisos con imágenes de mejor calidad.</a:t>
            </a:r>
          </a:p>
          <a:p>
            <a:pPr lvl="1">
              <a:lnSpc>
                <a:spcPct val="100000"/>
              </a:lnSpc>
            </a:pPr>
            <a:r>
              <a:rPr lang="es-CL" sz="1300" dirty="0"/>
              <a:t>Mejor capacidad de cómputo, pues los procesos son muy lentos para entrenar.</a:t>
            </a:r>
          </a:p>
        </p:txBody>
      </p:sp>
      <p:pic>
        <p:nvPicPr>
          <p:cNvPr id="7" name="Graphic 6" descr="Preguntas">
            <a:extLst>
              <a:ext uri="{FF2B5EF4-FFF2-40B4-BE49-F238E27FC236}">
                <a16:creationId xmlns:a16="http://schemas.microsoft.com/office/drawing/2014/main" id="{1E8A585A-AA39-0170-18E1-06C2C23CF6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56562" y="2304938"/>
            <a:ext cx="3808150" cy="3808150"/>
          </a:xfrm>
          <a:prstGeom prst="rect">
            <a:avLst/>
          </a:prstGeom>
        </p:spPr>
      </p:pic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F0A218EB-ECC2-4D0D-9EDC-F5CB062CA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43" name="Freeform: Shape 24">
              <a:extLst>
                <a:ext uri="{FF2B5EF4-FFF2-40B4-BE49-F238E27FC236}">
                  <a16:creationId xmlns:a16="http://schemas.microsoft.com/office/drawing/2014/main" id="{E419D1C3-874F-4BF6-A356-1EA4A20D4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44" name="Graphic 157">
              <a:extLst>
                <a:ext uri="{FF2B5EF4-FFF2-40B4-BE49-F238E27FC236}">
                  <a16:creationId xmlns:a16="http://schemas.microsoft.com/office/drawing/2014/main" id="{4AC4AE33-203A-4A93-8263-6CC6BB608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1F15373C-6DCA-4058-94CC-6476950E59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961BE5B1-15E0-484D-8B21-F6BA455B21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1167C23-6882-4551-BF77-DF537E736E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50749460-4B9F-4DE4-9931-7B5831D68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567746C-E54C-4865-ACF1-CD31DD1D8D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E7B0826-2FBE-4B23-B784-BB7CDA8B3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DF54EDF-BA0A-440F-B20A-2A76BFE15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53B2ADC-F80C-403E-B1CA-BCFED2CE5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3959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53" name="Top left">
            <a:extLst>
              <a:ext uri="{FF2B5EF4-FFF2-40B4-BE49-F238E27FC236}">
                <a16:creationId xmlns:a16="http://schemas.microsoft.com/office/drawing/2014/main" id="{A345EEC5-ECAA-408B-B9D7-1C0E1102C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09B09D8-FF9D-4CE5-853B-3BA46FD5C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7DC978A2-F53F-4B72-9BAC-5F78F00B6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F73D09D-1DE1-441E-88F5-CD2CBAB88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DE61DBF-5FB0-4603-BE95-C566DD48B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8C89DF5-F013-4C54-B9AD-2E158706C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ED89947-A3CF-4B11-8DE7-5D07A57CB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3E24021-DB80-451B-96A6-0D21AC0C8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BDA2B48-4CD9-45C3-8F12-2125533678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37322DD-3B7B-9718-68E7-B97CA1EE9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10246090" cy="1471193"/>
          </a:xfrm>
        </p:spPr>
        <p:txBody>
          <a:bodyPr>
            <a:normAutofit/>
          </a:bodyPr>
          <a:lstStyle/>
          <a:p>
            <a:r>
              <a:rPr lang="es-CL"/>
              <a:t>Descripción del Problema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227AE1-DC96-7AD3-174C-AA5EE9C9FA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6" y="2384474"/>
            <a:ext cx="4810872" cy="372861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s-ES" sz="1800" b="0" i="0" dirty="0">
              <a:effectLst/>
              <a:latin typeface="inherit"/>
            </a:endParaRPr>
          </a:p>
          <a:p>
            <a:pPr>
              <a:lnSpc>
                <a:spcPct val="100000"/>
              </a:lnSpc>
            </a:pPr>
            <a:r>
              <a:rPr lang="es-ES" sz="1800" dirty="0"/>
              <a:t>El uso de satélites para analizar glaciares permite una reducción de costos y de personal en comparación a los métodos presenciales. Esto puede permitir obtener resultados previos y hacer una mejor gestión de los recursos.</a:t>
            </a:r>
          </a:p>
          <a:p>
            <a:pPr>
              <a:lnSpc>
                <a:spcPct val="100000"/>
              </a:lnSpc>
            </a:pPr>
            <a:r>
              <a:rPr lang="es-ES" sz="1800" dirty="0"/>
              <a:t>El monitoreo de glaciares mediante satélites puede permitir levantar alertas tempranas sobre su deterioro y estudiar cómo ha variado su área a lo largo de los años.</a:t>
            </a:r>
            <a:endParaRPr lang="es-CL" sz="1800" dirty="0"/>
          </a:p>
        </p:txBody>
      </p:sp>
      <p:pic>
        <p:nvPicPr>
          <p:cNvPr id="46" name="Graphic 45" descr="Satélite">
            <a:extLst>
              <a:ext uri="{FF2B5EF4-FFF2-40B4-BE49-F238E27FC236}">
                <a16:creationId xmlns:a16="http://schemas.microsoft.com/office/drawing/2014/main" id="{6FDD85D5-BB42-C408-45BB-02F6C6AA0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56562" y="2304938"/>
            <a:ext cx="3808150" cy="3808150"/>
          </a:xfrm>
          <a:prstGeom prst="rect">
            <a:avLst/>
          </a:prstGeom>
        </p:spPr>
      </p:pic>
      <p:grpSp>
        <p:nvGrpSpPr>
          <p:cNvPr id="63" name="Bottom Right">
            <a:extLst>
              <a:ext uri="{FF2B5EF4-FFF2-40B4-BE49-F238E27FC236}">
                <a16:creationId xmlns:a16="http://schemas.microsoft.com/office/drawing/2014/main" id="{F0A218EB-ECC2-4D0D-9EDC-F5CB062CA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419D1C3-874F-4BF6-A356-1EA4A20D4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65" name="Graphic 157">
              <a:extLst>
                <a:ext uri="{FF2B5EF4-FFF2-40B4-BE49-F238E27FC236}">
                  <a16:creationId xmlns:a16="http://schemas.microsoft.com/office/drawing/2014/main" id="{4AC4AE33-203A-4A93-8263-6CC6BB608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F15373C-6DCA-4058-94CC-6476950E59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961BE5B1-15E0-484D-8B21-F6BA455B21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81167C23-6882-4551-BF77-DF537E736E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50749460-4B9F-4DE4-9931-7B5831D68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567746C-E54C-4865-ACF1-CD31DD1D8D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E7B0826-2FBE-4B23-B784-BB7CDA8B3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FDF54EDF-BA0A-440F-B20A-2A76BFE15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53B2ADC-F80C-403E-B1CA-BCFED2CE5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1679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04" name="Top left">
            <a:extLst>
              <a:ext uri="{FF2B5EF4-FFF2-40B4-BE49-F238E27FC236}">
                <a16:creationId xmlns:a16="http://schemas.microsoft.com/office/drawing/2014/main" id="{32D15CB3-AC64-41F7-86F8-22A111F3D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B8FAC53-55F6-4B51-8FAD-977E5E7D7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C29D267-CD4D-4FD7-8F45-1C8FB4235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0EFC9A2B-D1CA-4247-836D-EAB80EB5E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F4F9AB28-B3F0-425B-8E51-E16DDB853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91B00CE-2CF5-4DF1-A345-4516E2E83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8B332657-F1E9-428F-BA70-8DD848E553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66A6EF8-94C7-4127-9EF9-584AD6885B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B1C2001-8549-4C7B-86AB-049B0C99E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10B29E0-3D85-BA99-9A22-19AD57BE1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68425"/>
            <a:ext cx="9988166" cy="1499401"/>
          </a:xfrm>
        </p:spPr>
        <p:txBody>
          <a:bodyPr>
            <a:normAutofit/>
          </a:bodyPr>
          <a:lstStyle/>
          <a:p>
            <a:pPr algn="ctr"/>
            <a:r>
              <a:rPr lang="es-CL" dirty="0"/>
              <a:t>Objetivos Generales</a:t>
            </a:r>
          </a:p>
        </p:txBody>
      </p:sp>
      <p:grpSp>
        <p:nvGrpSpPr>
          <p:cNvPr id="114" name="Bottom Right">
            <a:extLst>
              <a:ext uri="{FF2B5EF4-FFF2-40B4-BE49-F238E27FC236}">
                <a16:creationId xmlns:a16="http://schemas.microsoft.com/office/drawing/2014/main" id="{921D9B61-CDA2-49D1-82AA-53469149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115" name="Graphic 157">
              <a:extLst>
                <a:ext uri="{FF2B5EF4-FFF2-40B4-BE49-F238E27FC236}">
                  <a16:creationId xmlns:a16="http://schemas.microsoft.com/office/drawing/2014/main" id="{A202591B-301C-460E-801A-4C116AC08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  <a:noFill/>
          </p:grpSpPr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257EC7EC-4934-4A65-B3AA-6AE3BD0739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201FEC27-F3E2-41E5-8C3B-FF66A13D84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CBFE67A7-A995-43D6-8414-EBB2A758A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6DB28E40-FF5E-459D-B516-A16554BBB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9724247A-6615-4D27-80F0-3392762826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95168B2-CEF6-486B-AD0C-D063CDD988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E27C133D-9749-4B34-9018-29F3FF86C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10388060-18B7-4BD6-A3C5-F6B8E1467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aphicFrame>
        <p:nvGraphicFramePr>
          <p:cNvPr id="96" name="Marcador de contenido 2">
            <a:extLst>
              <a:ext uri="{FF2B5EF4-FFF2-40B4-BE49-F238E27FC236}">
                <a16:creationId xmlns:a16="http://schemas.microsoft.com/office/drawing/2014/main" id="{48BC485F-93D4-B825-3E22-742A5DA74D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9769327"/>
              </p:ext>
            </p:extLst>
          </p:nvPr>
        </p:nvGraphicFramePr>
        <p:xfrm>
          <a:off x="600306" y="1847031"/>
          <a:ext cx="10982090" cy="42760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202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6" name="Freeform: Shape 145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48" name="Freeform: Shape 147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0" name="Freeform: Shape 149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52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61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170" name="Rectangle 169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74" name="Top left">
            <a:extLst>
              <a:ext uri="{FF2B5EF4-FFF2-40B4-BE49-F238E27FC236}">
                <a16:creationId xmlns:a16="http://schemas.microsoft.com/office/drawing/2014/main" id="{3DF7CE3A-5BDC-4E10-9388-4C79AC102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27EE8754-F2D6-4612-9200-7AFC134C92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1339C3-F988-4CF6-BDF8-4BA05CB8D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8138096-B969-482E-A58F-BD9CB0BBC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FC54DBC-FFE9-4D1A-A444-F4C7E392D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6829F8B6-CF1D-4661-853E-7075100EA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7854BC5D-2232-41F5-98C2-3AC5EBFB8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8892BEF-2479-47E3-BB9B-50C3BEEC5C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2A44A0DB-BE5F-4000-9544-5623F83A16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CE0CC92-B2EF-CBFE-95E6-175D576AD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3" y="169452"/>
            <a:ext cx="10583117" cy="20565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CL" sz="5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¿Qué datos usamos?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5F72D53-7D17-749B-7A24-C927F66B544B}"/>
              </a:ext>
            </a:extLst>
          </p:cNvPr>
          <p:cNvSpPr txBox="1"/>
          <p:nvPr/>
        </p:nvSpPr>
        <p:spPr>
          <a:xfrm>
            <a:off x="1012785" y="2402945"/>
            <a:ext cx="8954090" cy="372614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342900" indent="-342900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n-US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Datos </a:t>
            </a:r>
            <a:r>
              <a:rPr lang="es-CL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extraídos</a:t>
            </a:r>
            <a:r>
              <a:rPr lang="en-US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del IDEchile, </a:t>
            </a:r>
            <a:r>
              <a:rPr lang="es-CL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estos</a:t>
            </a:r>
            <a:r>
              <a:rPr lang="en-US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</a:t>
            </a:r>
            <a:r>
              <a:rPr lang="es-CL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consisten</a:t>
            </a:r>
            <a:r>
              <a:rPr lang="en-US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</a:t>
            </a:r>
            <a:r>
              <a:rPr lang="es-CL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en</a:t>
            </a:r>
            <a:r>
              <a:rPr lang="en-US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</a:t>
            </a:r>
            <a:r>
              <a:rPr lang="es-ES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la capa vectorial correspondiente a los glaciares de chile, por medio de las imágenes promedio del año 2017.</a:t>
            </a:r>
          </a:p>
          <a:p>
            <a:pPr marL="342900" indent="-342900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s-ES" sz="2200" dirty="0">
                <a:solidFill>
                  <a:schemeClr val="tx2"/>
                </a:solidFill>
              </a:rPr>
              <a:t>A su vez también se hizo uso de imágenes satelitales de LANDSAT 7 entre el año 2000-2013 y de LANDSAT 8 entre el año 2014-2024, pertenecientes al tipo RAW, de la </a:t>
            </a:r>
            <a:r>
              <a:rPr lang="es-ES" sz="2200" dirty="0" err="1">
                <a:solidFill>
                  <a:schemeClr val="tx2"/>
                </a:solidFill>
              </a:rPr>
              <a:t>collection</a:t>
            </a:r>
            <a:r>
              <a:rPr lang="es-ES" sz="2200" dirty="0">
                <a:solidFill>
                  <a:schemeClr val="tx2"/>
                </a:solidFill>
              </a:rPr>
              <a:t> 2 y de </a:t>
            </a:r>
            <a:r>
              <a:rPr lang="es-ES" sz="2200" dirty="0" err="1">
                <a:solidFill>
                  <a:schemeClr val="tx2"/>
                </a:solidFill>
              </a:rPr>
              <a:t>Tier</a:t>
            </a:r>
            <a:r>
              <a:rPr lang="es-ES" sz="2200" dirty="0">
                <a:solidFill>
                  <a:schemeClr val="tx2"/>
                </a:solidFill>
              </a:rPr>
              <a:t> 1.</a:t>
            </a:r>
          </a:p>
          <a:p>
            <a:pPr marL="342900" indent="-342900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s-ES" sz="2200" dirty="0">
                <a:solidFill>
                  <a:schemeClr val="tx2"/>
                </a:solidFill>
              </a:rPr>
              <a:t>Otros datos que teníamos fueron la cartografía nacional de Masas Lacustres obtenidas de la Biblioteca del Congreso</a:t>
            </a:r>
            <a:r>
              <a:rPr lang="en-US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</a:t>
            </a:r>
            <a:r>
              <a:rPr lang="es-ES" sz="2200" dirty="0">
                <a:solidFill>
                  <a:schemeClr val="tx2"/>
                </a:solidFill>
              </a:rPr>
              <a:t>Nacional de Chile, </a:t>
            </a:r>
          </a:p>
          <a:p>
            <a:pPr marL="342900" indent="-342900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s-ES" sz="2200" dirty="0">
                <a:solidFill>
                  <a:schemeClr val="tx2"/>
                </a:solidFill>
              </a:rPr>
              <a:t>También información con respecto al caudal de los ríos de Chile, extraído del Center </a:t>
            </a:r>
            <a:r>
              <a:rPr lang="es-ES" sz="2200" dirty="0" err="1">
                <a:solidFill>
                  <a:schemeClr val="tx2"/>
                </a:solidFill>
              </a:rPr>
              <a:t>for</a:t>
            </a:r>
            <a:r>
              <a:rPr lang="es-ES" sz="2200" dirty="0">
                <a:solidFill>
                  <a:schemeClr val="tx2"/>
                </a:solidFill>
              </a:rPr>
              <a:t> </a:t>
            </a:r>
            <a:r>
              <a:rPr lang="es-ES" sz="2200" dirty="0" err="1">
                <a:solidFill>
                  <a:schemeClr val="tx2"/>
                </a:solidFill>
              </a:rPr>
              <a:t>Climate</a:t>
            </a:r>
            <a:r>
              <a:rPr lang="es-ES" sz="2200" dirty="0">
                <a:solidFill>
                  <a:schemeClr val="tx2"/>
                </a:solidFill>
              </a:rPr>
              <a:t> and </a:t>
            </a:r>
            <a:r>
              <a:rPr lang="es-ES" sz="2200" dirty="0" err="1">
                <a:solidFill>
                  <a:schemeClr val="tx2"/>
                </a:solidFill>
              </a:rPr>
              <a:t>Resilience</a:t>
            </a:r>
            <a:r>
              <a:rPr lang="es-ES" sz="2200" dirty="0">
                <a:solidFill>
                  <a:schemeClr val="tx2"/>
                </a:solidFill>
              </a:rPr>
              <a:t> </a:t>
            </a:r>
            <a:r>
              <a:rPr lang="es-ES" sz="2200" dirty="0" err="1">
                <a:solidFill>
                  <a:schemeClr val="tx2"/>
                </a:solidFill>
              </a:rPr>
              <a:t>Research</a:t>
            </a:r>
            <a:r>
              <a:rPr lang="es-ES" sz="2200" dirty="0">
                <a:solidFill>
                  <a:schemeClr val="tx2"/>
                </a:solidFill>
              </a:rPr>
              <a:t>.</a:t>
            </a:r>
          </a:p>
          <a:p>
            <a:pPr marL="342900" indent="-342900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s-ES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Estos dos últimos se descartaron</a:t>
            </a:r>
            <a:r>
              <a:rPr lang="es-ES" sz="2200" dirty="0">
                <a:solidFill>
                  <a:schemeClr val="tx2"/>
                </a:solidFill>
              </a:rPr>
              <a:t>, debido a la complejidad de su uso, así como la dificultad de relacionarlos con el deterioro de un glaciar.</a:t>
            </a:r>
          </a:p>
          <a:p>
            <a:pPr marL="342900" indent="-342900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rial" panose="020B0604020202020204" pitchFamily="34" charset="0"/>
              <a:buChar char="•"/>
            </a:pPr>
            <a:endParaRPr lang="en-US" sz="22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184" name="Cross">
            <a:extLst>
              <a:ext uri="{FF2B5EF4-FFF2-40B4-BE49-F238E27FC236}">
                <a16:creationId xmlns:a16="http://schemas.microsoft.com/office/drawing/2014/main" id="{B270D064-4AA8-4476-8B01-32F8176A48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3A8100D3-125D-4F8C-83B8-B5898B6F4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4A2153A7-5195-4EFC-B16A-D5758F9674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88" name="Bottom Right">
            <a:extLst>
              <a:ext uri="{FF2B5EF4-FFF2-40B4-BE49-F238E27FC236}">
                <a16:creationId xmlns:a16="http://schemas.microsoft.com/office/drawing/2014/main" id="{AB6237A3-9D32-467E-AA5A-14D052593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F057400-8420-478E-8A2F-B58D45E0A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90" name="Graphic 157">
              <a:extLst>
                <a:ext uri="{FF2B5EF4-FFF2-40B4-BE49-F238E27FC236}">
                  <a16:creationId xmlns:a16="http://schemas.microsoft.com/office/drawing/2014/main" id="{CC012467-B7B8-440A-8DAB-5EFF70FA5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00F8C8E4-FB02-4F5D-9DC9-A062442E46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8A40D7C3-FA31-4AF6-AD75-E54BF48E96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B128BB2D-104A-4CDF-8D53-D83ACBC85B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A3CCEA3-9A1A-408D-9344-64347FAFAE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7C8F56CD-A9BE-4A11-90D6-A0C38552E2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20152681-AFB0-428A-B6D0-BC183F8C4E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3AD8FD39-79C9-4EA7-A00A-CDA13E0095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A2652E6-AEC0-4A6E-9E79-B09605219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24892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Rectangle 183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60" name="Freeform: Shape 185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61" name="Freeform: Shape 187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62" name="Freeform: Shape 189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63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64" name="Freeform: Shape 192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193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194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195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196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197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198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1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2" name="Freeform: Shape 201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02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03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04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05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06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07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279" name="Rectangle 209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80" name="Rectangle 211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81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282" name="Top Left">
            <a:extLst>
              <a:ext uri="{FF2B5EF4-FFF2-40B4-BE49-F238E27FC236}">
                <a16:creationId xmlns:a16="http://schemas.microsoft.com/office/drawing/2014/main" id="{FC280B3D-FC68-4DDC-950C-506B5C683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0" y="-3087"/>
            <a:chExt cx="7921775" cy="6887020"/>
          </a:xfrm>
        </p:grpSpPr>
        <p:sp>
          <p:nvSpPr>
            <p:cNvPr id="283" name="Freeform: Shape 216">
              <a:extLst>
                <a:ext uri="{FF2B5EF4-FFF2-40B4-BE49-F238E27FC236}">
                  <a16:creationId xmlns:a16="http://schemas.microsoft.com/office/drawing/2014/main" id="{4EA2AE61-06D9-484D-8DD1-BACA157CC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284" name="Freeform: Shape 217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0919" y="61392"/>
              <a:ext cx="4450856" cy="6822541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18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274" y="1582560"/>
              <a:ext cx="4133888" cy="5301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19">
              <a:extLst>
                <a:ext uri="{FF2B5EF4-FFF2-40B4-BE49-F238E27FC236}">
                  <a16:creationId xmlns:a16="http://schemas.microsoft.com/office/drawing/2014/main" id="{ACCB55F8-F950-431F-9B90-688950D9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3087"/>
              <a:ext cx="17103" cy="17103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20">
              <a:extLst>
                <a:ext uri="{FF2B5EF4-FFF2-40B4-BE49-F238E27FC236}">
                  <a16:creationId xmlns:a16="http://schemas.microsoft.com/office/drawing/2014/main" id="{27D0AA11-2E4E-479C-B953-547285E72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3087"/>
              <a:ext cx="17103" cy="17103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21">
              <a:extLst>
                <a:ext uri="{FF2B5EF4-FFF2-40B4-BE49-F238E27FC236}">
                  <a16:creationId xmlns:a16="http://schemas.microsoft.com/office/drawing/2014/main" id="{90D86C66-EDF0-4ABB-87F4-A2882A2E02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931" y="3518322"/>
              <a:ext cx="2880722" cy="3317378"/>
            </a:xfrm>
            <a:custGeom>
              <a:avLst/>
              <a:gdLst>
                <a:gd name="connsiteX0" fmla="*/ 1604296 w 1604295"/>
                <a:gd name="connsiteY0" fmla="*/ 1847472 h 1847472"/>
                <a:gd name="connsiteX1" fmla="*/ 1517809 w 1604295"/>
                <a:gd name="connsiteY1" fmla="*/ 1544292 h 1847472"/>
                <a:gd name="connsiteX2" fmla="*/ 1394841 w 1604295"/>
                <a:gd name="connsiteY2" fmla="*/ 1183771 h 1847472"/>
                <a:gd name="connsiteX3" fmla="*/ 1318355 w 1604295"/>
                <a:gd name="connsiteY3" fmla="*/ 695233 h 1847472"/>
                <a:gd name="connsiteX4" fmla="*/ 1359884 w 1604295"/>
                <a:gd name="connsiteY4" fmla="*/ 397863 h 1847472"/>
                <a:gd name="connsiteX5" fmla="*/ 1359884 w 1604295"/>
                <a:gd name="connsiteY5" fmla="*/ 236700 h 1847472"/>
                <a:gd name="connsiteX6" fmla="*/ 1351598 w 1604295"/>
                <a:gd name="connsiteY6" fmla="*/ 67250 h 1847472"/>
                <a:gd name="connsiteX7" fmla="*/ 1316641 w 1604295"/>
                <a:gd name="connsiteY7" fmla="*/ 10767 h 1847472"/>
                <a:gd name="connsiteX8" fmla="*/ 1195292 w 1604295"/>
                <a:gd name="connsiteY8" fmla="*/ 34008 h 1847472"/>
                <a:gd name="connsiteX9" fmla="*/ 1005745 w 1604295"/>
                <a:gd name="connsiteY9" fmla="*/ 254988 h 1847472"/>
                <a:gd name="connsiteX10" fmla="*/ 763048 w 1604295"/>
                <a:gd name="connsiteY10" fmla="*/ 587315 h 1847472"/>
                <a:gd name="connsiteX11" fmla="*/ 548640 w 1604295"/>
                <a:gd name="connsiteY11" fmla="*/ 861444 h 1847472"/>
                <a:gd name="connsiteX12" fmla="*/ 328803 w 1604295"/>
                <a:gd name="connsiteY12" fmla="*/ 1145480 h 1847472"/>
                <a:gd name="connsiteX13" fmla="*/ 0 w 1604295"/>
                <a:gd name="connsiteY13" fmla="*/ 1607157 h 184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4295" h="1847472">
                  <a:moveTo>
                    <a:pt x="1604296" y="1847472"/>
                  </a:moveTo>
                  <a:cubicBezTo>
                    <a:pt x="1573721" y="1753270"/>
                    <a:pt x="1548479" y="1638399"/>
                    <a:pt x="1517809" y="1544292"/>
                  </a:cubicBezTo>
                  <a:cubicBezTo>
                    <a:pt x="1478471" y="1423515"/>
                    <a:pt x="1432846" y="1304929"/>
                    <a:pt x="1394841" y="1183771"/>
                  </a:cubicBezTo>
                  <a:cubicBezTo>
                    <a:pt x="1345025" y="1024893"/>
                    <a:pt x="1305497" y="860778"/>
                    <a:pt x="1318355" y="695233"/>
                  </a:cubicBezTo>
                  <a:cubicBezTo>
                    <a:pt x="1326071" y="595316"/>
                    <a:pt x="1353312" y="497780"/>
                    <a:pt x="1359884" y="397863"/>
                  </a:cubicBezTo>
                  <a:cubicBezTo>
                    <a:pt x="1363409" y="344237"/>
                    <a:pt x="1359503" y="290421"/>
                    <a:pt x="1359884" y="236700"/>
                  </a:cubicBezTo>
                  <a:cubicBezTo>
                    <a:pt x="1360265" y="179740"/>
                    <a:pt x="1366076" y="122114"/>
                    <a:pt x="1351598" y="67250"/>
                  </a:cubicBezTo>
                  <a:cubicBezTo>
                    <a:pt x="1345692" y="44866"/>
                    <a:pt x="1335691" y="23530"/>
                    <a:pt x="1316641" y="10767"/>
                  </a:cubicBezTo>
                  <a:cubicBezTo>
                    <a:pt x="1279874" y="-13998"/>
                    <a:pt x="1233202" y="8290"/>
                    <a:pt x="1195292" y="34008"/>
                  </a:cubicBezTo>
                  <a:cubicBezTo>
                    <a:pt x="1114330" y="89062"/>
                    <a:pt x="1060990" y="173644"/>
                    <a:pt x="1005745" y="254988"/>
                  </a:cubicBezTo>
                  <a:cubicBezTo>
                    <a:pt x="928688" y="368526"/>
                    <a:pt x="847058" y="478825"/>
                    <a:pt x="763048" y="587315"/>
                  </a:cubicBezTo>
                  <a:cubicBezTo>
                    <a:pt x="691991" y="679041"/>
                    <a:pt x="621697" y="771338"/>
                    <a:pt x="548640" y="861444"/>
                  </a:cubicBezTo>
                  <a:cubicBezTo>
                    <a:pt x="425672" y="1012987"/>
                    <a:pt x="453866" y="995747"/>
                    <a:pt x="328803" y="1145480"/>
                  </a:cubicBezTo>
                  <a:cubicBezTo>
                    <a:pt x="294418" y="1186628"/>
                    <a:pt x="21146" y="1558103"/>
                    <a:pt x="0" y="160715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22">
              <a:extLst>
                <a:ext uri="{FF2B5EF4-FFF2-40B4-BE49-F238E27FC236}">
                  <a16:creationId xmlns:a16="http://schemas.microsoft.com/office/drawing/2014/main" id="{D026082B-E695-4987-8C03-332366C6C9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69" y="2957679"/>
              <a:ext cx="2196245" cy="3010367"/>
            </a:xfrm>
            <a:custGeom>
              <a:avLst/>
              <a:gdLst>
                <a:gd name="connsiteX0" fmla="*/ 1223105 w 1223105"/>
                <a:gd name="connsiteY0" fmla="*/ 0 h 1676495"/>
                <a:gd name="connsiteX1" fmla="*/ 1000792 w 1223105"/>
                <a:gd name="connsiteY1" fmla="*/ 254794 h 1676495"/>
                <a:gd name="connsiteX2" fmla="*/ 744760 w 1223105"/>
                <a:gd name="connsiteY2" fmla="*/ 651891 h 1676495"/>
                <a:gd name="connsiteX3" fmla="*/ 345758 w 1223105"/>
                <a:gd name="connsiteY3" fmla="*/ 1231773 h 1676495"/>
                <a:gd name="connsiteX4" fmla="*/ 0 w 1223105"/>
                <a:gd name="connsiteY4" fmla="*/ 1676495 h 1676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105" h="1676495">
                  <a:moveTo>
                    <a:pt x="1223105" y="0"/>
                  </a:moveTo>
                  <a:cubicBezTo>
                    <a:pt x="1136523" y="72771"/>
                    <a:pt x="1066324" y="162401"/>
                    <a:pt x="1000792" y="254794"/>
                  </a:cubicBezTo>
                  <a:cubicBezTo>
                    <a:pt x="909733" y="383286"/>
                    <a:pt x="827723" y="517970"/>
                    <a:pt x="744760" y="651891"/>
                  </a:cubicBezTo>
                  <a:cubicBezTo>
                    <a:pt x="621030" y="851726"/>
                    <a:pt x="497777" y="1052608"/>
                    <a:pt x="345758" y="1231773"/>
                  </a:cubicBezTo>
                  <a:cubicBezTo>
                    <a:pt x="248888" y="1345978"/>
                    <a:pt x="61722" y="1540764"/>
                    <a:pt x="0" y="1676495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23">
              <a:extLst>
                <a:ext uri="{FF2B5EF4-FFF2-40B4-BE49-F238E27FC236}">
                  <a16:creationId xmlns:a16="http://schemas.microsoft.com/office/drawing/2014/main" id="{461A8835-D9FC-4CAB-AF19-A5513B17B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34043" y="2855696"/>
              <a:ext cx="1200999" cy="3994030"/>
            </a:xfrm>
            <a:custGeom>
              <a:avLst/>
              <a:gdLst>
                <a:gd name="connsiteX0" fmla="*/ 668846 w 668845"/>
                <a:gd name="connsiteY0" fmla="*/ 2224305 h 2224304"/>
                <a:gd name="connsiteX1" fmla="*/ 486918 w 668845"/>
                <a:gd name="connsiteY1" fmla="*/ 1944365 h 2224304"/>
                <a:gd name="connsiteX2" fmla="*/ 376809 w 668845"/>
                <a:gd name="connsiteY2" fmla="*/ 1659663 h 2224304"/>
                <a:gd name="connsiteX3" fmla="*/ 319373 w 668845"/>
                <a:gd name="connsiteY3" fmla="*/ 1425157 h 2224304"/>
                <a:gd name="connsiteX4" fmla="*/ 264319 w 668845"/>
                <a:gd name="connsiteY4" fmla="*/ 1130834 h 2224304"/>
                <a:gd name="connsiteX5" fmla="*/ 278702 w 668845"/>
                <a:gd name="connsiteY5" fmla="*/ 882041 h 2224304"/>
                <a:gd name="connsiteX6" fmla="*/ 302609 w 668845"/>
                <a:gd name="connsiteY6" fmla="*/ 736118 h 2224304"/>
                <a:gd name="connsiteX7" fmla="*/ 360045 w 668845"/>
                <a:gd name="connsiteY7" fmla="*/ 444177 h 2224304"/>
                <a:gd name="connsiteX8" fmla="*/ 386334 w 668845"/>
                <a:gd name="connsiteY8" fmla="*/ 233675 h 2224304"/>
                <a:gd name="connsiteX9" fmla="*/ 0 w 668845"/>
                <a:gd name="connsiteY9" fmla="*/ 56795 h 222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8845" h="2224304">
                  <a:moveTo>
                    <a:pt x="668846" y="2224305"/>
                  </a:moveTo>
                  <a:cubicBezTo>
                    <a:pt x="599218" y="2137151"/>
                    <a:pt x="537210" y="2043996"/>
                    <a:pt x="486918" y="1944365"/>
                  </a:cubicBezTo>
                  <a:cubicBezTo>
                    <a:pt x="441008" y="1853306"/>
                    <a:pt x="404717" y="1757770"/>
                    <a:pt x="376809" y="1659663"/>
                  </a:cubicBezTo>
                  <a:cubicBezTo>
                    <a:pt x="354806" y="1582224"/>
                    <a:pt x="337757" y="1503548"/>
                    <a:pt x="319373" y="1425157"/>
                  </a:cubicBezTo>
                  <a:cubicBezTo>
                    <a:pt x="296418" y="1327811"/>
                    <a:pt x="270510" y="1230657"/>
                    <a:pt x="264319" y="1130834"/>
                  </a:cubicBezTo>
                  <a:cubicBezTo>
                    <a:pt x="259080" y="1047681"/>
                    <a:pt x="266891" y="964528"/>
                    <a:pt x="278702" y="882041"/>
                  </a:cubicBezTo>
                  <a:cubicBezTo>
                    <a:pt x="285655" y="833274"/>
                    <a:pt x="293751" y="784601"/>
                    <a:pt x="302609" y="736118"/>
                  </a:cubicBezTo>
                  <a:cubicBezTo>
                    <a:pt x="320516" y="638582"/>
                    <a:pt x="339471" y="541237"/>
                    <a:pt x="360045" y="444177"/>
                  </a:cubicBezTo>
                  <a:cubicBezTo>
                    <a:pt x="374809" y="374549"/>
                    <a:pt x="389763" y="304541"/>
                    <a:pt x="386334" y="233675"/>
                  </a:cubicBezTo>
                  <a:cubicBezTo>
                    <a:pt x="383191" y="168809"/>
                    <a:pt x="391287" y="-120751"/>
                    <a:pt x="0" y="56795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24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7437" y="5668418"/>
              <a:ext cx="1982111" cy="1181308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25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25817"/>
              <a:ext cx="2282549" cy="5138883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26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53524"/>
              <a:ext cx="1650357" cy="4733534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27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379002"/>
              <a:ext cx="1123546" cy="411627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28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798206"/>
              <a:ext cx="756945" cy="3350210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29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1247513"/>
              <a:ext cx="515229" cy="2438941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30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1752232"/>
              <a:ext cx="300409" cy="1599679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31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31253" y="14016"/>
              <a:ext cx="5523537" cy="3012568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32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87455" y="75587"/>
              <a:ext cx="4681672" cy="2637228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33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0305" y="31802"/>
              <a:ext cx="3763077" cy="2110194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" name="Bottom Right">
            <a:extLst>
              <a:ext uri="{FF2B5EF4-FFF2-40B4-BE49-F238E27FC236}">
                <a16:creationId xmlns:a16="http://schemas.microsoft.com/office/drawing/2014/main" id="{88540B56-6256-419C-AC81-7B56D0DD7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302" name="Freeform: Shape 236">
              <a:extLst>
                <a:ext uri="{FF2B5EF4-FFF2-40B4-BE49-F238E27FC236}">
                  <a16:creationId xmlns:a16="http://schemas.microsoft.com/office/drawing/2014/main" id="{EB5E9C2F-6749-4023-8E94-45C1C3FC6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303" name="Graphic 157">
              <a:extLst>
                <a:ext uri="{FF2B5EF4-FFF2-40B4-BE49-F238E27FC236}">
                  <a16:creationId xmlns:a16="http://schemas.microsoft.com/office/drawing/2014/main" id="{D87C11F9-4A6E-44BC-BF6C-0468EFD71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04" name="Freeform: Shape 239">
                <a:extLst>
                  <a:ext uri="{FF2B5EF4-FFF2-40B4-BE49-F238E27FC236}">
                    <a16:creationId xmlns:a16="http://schemas.microsoft.com/office/drawing/2014/main" id="{2B1B9F72-6727-48A7-A229-1B9E8620C6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5" name="Freeform: Shape 240">
                <a:extLst>
                  <a:ext uri="{FF2B5EF4-FFF2-40B4-BE49-F238E27FC236}">
                    <a16:creationId xmlns:a16="http://schemas.microsoft.com/office/drawing/2014/main" id="{F112D38F-1CDF-4293-96FC-2190D0395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CF3E4DE9-57D9-4C4C-BE4E-7F081A1B3B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6" name="Freeform: Shape 242">
                <a:extLst>
                  <a:ext uri="{FF2B5EF4-FFF2-40B4-BE49-F238E27FC236}">
                    <a16:creationId xmlns:a16="http://schemas.microsoft.com/office/drawing/2014/main" id="{6BB673C9-C994-4CA3-B78E-F65C5F8C61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" name="Freeform: Shape 243">
                <a:extLst>
                  <a:ext uri="{FF2B5EF4-FFF2-40B4-BE49-F238E27FC236}">
                    <a16:creationId xmlns:a16="http://schemas.microsoft.com/office/drawing/2014/main" id="{9B6FF51D-0B4A-4C30-AEC8-D66E88C98C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DCF516A0-FBBD-4A87-9E93-708625DE5E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" name="Freeform: Shape 245">
                <a:extLst>
                  <a:ext uri="{FF2B5EF4-FFF2-40B4-BE49-F238E27FC236}">
                    <a16:creationId xmlns:a16="http://schemas.microsoft.com/office/drawing/2014/main" id="{6F1EDD83-3119-40A9-B093-626EB1B126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9" name="Freeform: Shape 238">
              <a:extLst>
                <a:ext uri="{FF2B5EF4-FFF2-40B4-BE49-F238E27FC236}">
                  <a16:creationId xmlns:a16="http://schemas.microsoft.com/office/drawing/2014/main" id="{BA5F46DB-9B25-49AD-BC98-191E88919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B15A9C2-42B3-4C01-91DC-AF3AC419B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04" y="731041"/>
            <a:ext cx="10191942" cy="31730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¿Qué realizamos?</a:t>
            </a:r>
          </a:p>
        </p:txBody>
      </p:sp>
      <p:grpSp>
        <p:nvGrpSpPr>
          <p:cNvPr id="310" name="Cross">
            <a:extLst>
              <a:ext uri="{FF2B5EF4-FFF2-40B4-BE49-F238E27FC236}">
                <a16:creationId xmlns:a16="http://schemas.microsoft.com/office/drawing/2014/main" id="{DDB99EF5-8801-40E2-83D3-196FADCBB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30939" y="3874229"/>
            <a:ext cx="118872" cy="118872"/>
            <a:chOff x="1175347" y="3733800"/>
            <a:chExt cx="118872" cy="118872"/>
          </a:xfrm>
        </p:grpSpPr>
        <p:cxnSp>
          <p:nvCxnSpPr>
            <p:cNvPr id="311" name="Straight Connector 248">
              <a:extLst>
                <a:ext uri="{FF2B5EF4-FFF2-40B4-BE49-F238E27FC236}">
                  <a16:creationId xmlns:a16="http://schemas.microsoft.com/office/drawing/2014/main" id="{50FE3A76-C0EC-41F2-92AD-1A75BA377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2" name="Straight Connector 249">
              <a:extLst>
                <a:ext uri="{FF2B5EF4-FFF2-40B4-BE49-F238E27FC236}">
                  <a16:creationId xmlns:a16="http://schemas.microsoft.com/office/drawing/2014/main" id="{C22AF00A-AACB-4D06-A706-4231FD4EC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03058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Top left">
            <a:extLst>
              <a:ext uri="{FF2B5EF4-FFF2-40B4-BE49-F238E27FC236}">
                <a16:creationId xmlns:a16="http://schemas.microsoft.com/office/drawing/2014/main" id="{A345EEC5-ECAA-408B-B9D7-1C0E1102C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09B09D8-FF9D-4CE5-853B-3BA46FD5C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DC978A2-F53F-4B72-9BAC-5F78F00B6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F73D09D-1DE1-441E-88F5-CD2CBAB88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DE61DBF-5FB0-4603-BE95-C566DD48B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8C89DF5-F013-4C54-B9AD-2E158706C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ED89947-A3CF-4B11-8DE7-5D07A57CB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3E24021-DB80-451B-96A6-0D21AC0C8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BDA2B48-4CD9-45C3-8F12-2125533678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4D07FE5-4682-9764-7374-D1567CC1F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10246090" cy="1471193"/>
          </a:xfrm>
        </p:spPr>
        <p:txBody>
          <a:bodyPr>
            <a:normAutofit/>
          </a:bodyPr>
          <a:lstStyle/>
          <a:p>
            <a:r>
              <a:rPr lang="es-CL" dirty="0"/>
              <a:t>Uso de un algoritmo de clustering, en este caso DBSCAN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45A279-964B-57C8-ECD7-8576DCC7F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6" y="2384474"/>
            <a:ext cx="4810872" cy="3728613"/>
          </a:xfrm>
        </p:spPr>
        <p:txBody>
          <a:bodyPr>
            <a:normAutofit/>
          </a:bodyPr>
          <a:lstStyle/>
          <a:p>
            <a:pPr algn="just"/>
            <a:r>
              <a:rPr lang="es-CL" sz="1800" dirty="0"/>
              <a:t>Este fue aplicado a los centroides obtenidos de los datos del </a:t>
            </a:r>
            <a:r>
              <a:rPr lang="es-CL" sz="1800" dirty="0" err="1"/>
              <a:t>IDEchile</a:t>
            </a:r>
            <a:r>
              <a:rPr lang="es-CL" sz="1800" dirty="0"/>
              <a:t>, con un criterio de distancia de 800 </a:t>
            </a:r>
            <a:r>
              <a:rPr lang="es-CL" sz="1800" dirty="0" err="1"/>
              <a:t>mts</a:t>
            </a:r>
            <a:r>
              <a:rPr lang="es-CL" sz="1800" dirty="0"/>
              <a:t> y un mínimo de 2 centroides para considerar un clúster.</a:t>
            </a:r>
          </a:p>
          <a:p>
            <a:pPr algn="just"/>
            <a:r>
              <a:rPr lang="es-CL" sz="1800" dirty="0"/>
              <a:t>De estos clúster seleccionamos el 153, correspondiente al Glaciar Potro Norte B y los aledaños.</a:t>
            </a:r>
          </a:p>
          <a:p>
            <a:endParaRPr lang="es-CL" sz="1800" dirty="0"/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44989947-7526-988E-A5A5-D4C30083B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562" y="2304938"/>
            <a:ext cx="3808150" cy="3808150"/>
          </a:xfrm>
          <a:prstGeom prst="rect">
            <a:avLst/>
          </a:prstGeom>
        </p:spPr>
      </p:pic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F0A218EB-ECC2-4D0D-9EDC-F5CB062CA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419D1C3-874F-4BF6-A356-1EA4A20D4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26" name="Graphic 157">
              <a:extLst>
                <a:ext uri="{FF2B5EF4-FFF2-40B4-BE49-F238E27FC236}">
                  <a16:creationId xmlns:a16="http://schemas.microsoft.com/office/drawing/2014/main" id="{4AC4AE33-203A-4A93-8263-6CC6BB608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1F15373C-6DCA-4058-94CC-6476950E59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961BE5B1-15E0-484D-8B21-F6BA455B21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1167C23-6882-4551-BF77-DF537E736E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50749460-4B9F-4DE4-9931-7B5831D68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567746C-E54C-4865-ACF1-CD31DD1D8D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E7B0826-2FBE-4B23-B784-BB7CDA8B3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DF54EDF-BA0A-440F-B20A-2A76BFE15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53B2ADC-F80C-403E-B1CA-BCFED2CE5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60354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FB250C-E379-4834-1D0B-D9A2E6644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Un </a:t>
            </a:r>
            <a:r>
              <a:rPr lang="es-CL" dirty="0" err="1"/>
              <a:t>Random</a:t>
            </a:r>
            <a:r>
              <a:rPr lang="es-CL" dirty="0"/>
              <a:t> Forest </a:t>
            </a:r>
            <a:r>
              <a:rPr lang="es-CL" dirty="0" err="1"/>
              <a:t>Classifier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1557FA-A16A-695A-59E8-0F3308445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CL" dirty="0"/>
              <a:t>Este Modelo fue entrenado a partir de datos vectorizados, obtenidos de la mejor imagen mediana de una colección de imágenes de LANDSAT 8 entre los años 2014-2023, en este caso la banda usada fue la Diferencia Normalizada del </a:t>
            </a:r>
            <a:r>
              <a:rPr lang="es-CL" dirty="0" err="1"/>
              <a:t>Panchromatic</a:t>
            </a:r>
            <a:r>
              <a:rPr lang="es-CL" dirty="0"/>
              <a:t> (B8) y el SWIR 1 (B6).</a:t>
            </a:r>
          </a:p>
          <a:p>
            <a:pPr algn="just"/>
            <a:endParaRPr lang="es-CL" dirty="0"/>
          </a:p>
          <a:p>
            <a:pPr algn="just"/>
            <a:r>
              <a:rPr lang="es-CL" dirty="0"/>
              <a:t>Luego el modelo se entrena mediante el uso de las bandas B1-B11, NDSI, NDVI, ND Panchromatic-SWIR1.</a:t>
            </a:r>
          </a:p>
        </p:txBody>
      </p:sp>
    </p:spTree>
    <p:extLst>
      <p:ext uri="{BB962C8B-B14F-4D97-AF65-F5344CB8AC3E}">
        <p14:creationId xmlns:p14="http://schemas.microsoft.com/office/powerpoint/2010/main" val="2163068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4EC631-E2B7-18BA-EA21-EC101936B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Resultados RDF</a:t>
            </a:r>
          </a:p>
        </p:txBody>
      </p:sp>
      <p:pic>
        <p:nvPicPr>
          <p:cNvPr id="5" name="Marcador de contenido 4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B966A317-51CC-24A7-D58C-2E270499A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89" y="1690688"/>
            <a:ext cx="10175021" cy="4239592"/>
          </a:xfrm>
        </p:spPr>
      </p:pic>
    </p:spTree>
    <p:extLst>
      <p:ext uri="{BB962C8B-B14F-4D97-AF65-F5344CB8AC3E}">
        <p14:creationId xmlns:p14="http://schemas.microsoft.com/office/powerpoint/2010/main" val="3330847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57EB10-C869-77F4-CD6D-258270B9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L" dirty="0"/>
              <a:t>Resultados RDF</a:t>
            </a:r>
          </a:p>
        </p:txBody>
      </p:sp>
      <p:pic>
        <p:nvPicPr>
          <p:cNvPr id="5" name="Imagen 4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FB9060AB-DB93-2F44-1413-E8589F71E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312426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RegularSeed_2SEEDS">
      <a:dk1>
        <a:srgbClr val="000000"/>
      </a:dk1>
      <a:lt1>
        <a:srgbClr val="FFFFFF"/>
      </a:lt1>
      <a:dk2>
        <a:srgbClr val="2F3920"/>
      </a:dk2>
      <a:lt2>
        <a:srgbClr val="E2E8E7"/>
      </a:lt2>
      <a:accent1>
        <a:srgbClr val="B13B45"/>
      </a:accent1>
      <a:accent2>
        <a:srgbClr val="C34D89"/>
      </a:accent2>
      <a:accent3>
        <a:srgbClr val="C3734D"/>
      </a:accent3>
      <a:accent4>
        <a:srgbClr val="41B13B"/>
      </a:accent4>
      <a:accent5>
        <a:srgbClr val="48B871"/>
      </a:accent5>
      <a:accent6>
        <a:srgbClr val="3BB198"/>
      </a:accent6>
      <a:hlink>
        <a:srgbClr val="309289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667</Words>
  <Application>Microsoft Office PowerPoint</Application>
  <PresentationFormat>Panorámica</PresentationFormat>
  <Paragraphs>52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3" baseType="lpstr">
      <vt:lpstr>Arial</vt:lpstr>
      <vt:lpstr>Avenir Next LT Pro</vt:lpstr>
      <vt:lpstr>AvenirNext LT Pro Medium</vt:lpstr>
      <vt:lpstr>inherit</vt:lpstr>
      <vt:lpstr>Rockwell</vt:lpstr>
      <vt:lpstr>Segoe UI</vt:lpstr>
      <vt:lpstr>Segoe UI Semilight</vt:lpstr>
      <vt:lpstr>ExploreVTI</vt:lpstr>
      <vt:lpstr>Desglaciación y Tecnología Satelital: Un Enfoque de Percepción Remota para el Análisis de Áreas Glaciares</vt:lpstr>
      <vt:lpstr>Descripción del Problema</vt:lpstr>
      <vt:lpstr>Objetivos Generales</vt:lpstr>
      <vt:lpstr>¿Qué datos usamos?</vt:lpstr>
      <vt:lpstr>¿Qué realizamos?</vt:lpstr>
      <vt:lpstr>Uso de un algoritmo de clustering, en este caso DBSCAN</vt:lpstr>
      <vt:lpstr>Un Random Forest Classifier</vt:lpstr>
      <vt:lpstr>Resultados RDF</vt:lpstr>
      <vt:lpstr>Resultados RDF</vt:lpstr>
      <vt:lpstr>Un smileCart Classifier de GEE</vt:lpstr>
      <vt:lpstr>Resultados smileCart de GEE</vt:lpstr>
      <vt:lpstr>Resultados smileCart de GEE</vt:lpstr>
      <vt:lpstr>Resultados del Área.</vt:lpstr>
      <vt:lpstr>Observación mediante filtración manual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Nicolás San Martín Hinojosa</dc:creator>
  <cp:lastModifiedBy>Nicolás San Martín Hinojosa</cp:lastModifiedBy>
  <cp:revision>1</cp:revision>
  <dcterms:created xsi:type="dcterms:W3CDTF">2024-07-08T22:02:35Z</dcterms:created>
  <dcterms:modified xsi:type="dcterms:W3CDTF">2024-07-08T23:26:44Z</dcterms:modified>
</cp:coreProperties>
</file>

<file path=docProps/thumbnail.jpeg>
</file>